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256" r:id="rId2"/>
    <p:sldId id="328" r:id="rId3"/>
    <p:sldId id="336" r:id="rId4"/>
    <p:sldId id="325" r:id="rId5"/>
    <p:sldId id="329" r:id="rId6"/>
    <p:sldId id="259" r:id="rId7"/>
    <p:sldId id="337" r:id="rId8"/>
    <p:sldId id="33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pos="5904" userDrawn="1">
          <p15:clr>
            <a:srgbClr val="A4A3A4"/>
          </p15:clr>
        </p15:guide>
        <p15:guide id="6" orient="horz" pos="1366" userDrawn="1">
          <p15:clr>
            <a:srgbClr val="A4A3A4"/>
          </p15:clr>
        </p15:guide>
        <p15:guide id="7" orient="horz" pos="1480" userDrawn="1">
          <p15:clr>
            <a:srgbClr val="A4A3A4"/>
          </p15:clr>
        </p15:guide>
        <p15:guide id="8" pos="6788" userDrawn="1">
          <p15:clr>
            <a:srgbClr val="A4A3A4"/>
          </p15:clr>
        </p15:guide>
        <p15:guide id="9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82" y="48"/>
      </p:cViewPr>
      <p:guideLst>
        <p:guide orient="horz" pos="2137"/>
        <p:guide pos="3863"/>
        <p:guide pos="279"/>
        <p:guide pos="7401"/>
        <p:guide pos="5904"/>
        <p:guide orient="horz" pos="1366"/>
        <p:guide orient="horz" pos="1480"/>
        <p:guide pos="678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7C2DB-30BA-45E0-BA20-C4ABE8BF6767}" type="datetimeFigureOut">
              <a:rPr lang="pt-BR" smtClean="0"/>
              <a:t>11/01/2022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B3A11-04F7-4D96-8113-65833AEF2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33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5E34D502-1E64-4DBC-8540-ADD38B697F0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6ABF-982A-4C57-8B13-3653CF28EC53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8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B5C399E-5335-41FE-9F77-A9DC47BCC9D4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5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88C7EA-3227-4E41-953B-24FB0FD47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" y="15752"/>
            <a:ext cx="12191999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0D60374-03E8-4EB5-B790-CCA1C9B5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520" y="6492831"/>
            <a:ext cx="2844800" cy="365125"/>
          </a:xfrm>
        </p:spPr>
        <p:txBody>
          <a:bodyPr/>
          <a:lstStyle>
            <a:lvl1pPr>
              <a:defRPr sz="1800" b="1"/>
            </a:lvl1pPr>
          </a:lstStyle>
          <a:p>
            <a:fld id="{C744D051-345A-1E48-A9A6-2A0BD44B77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0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9464-B66F-4582-A0F5-11DD484338A6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0D785152-CD54-4162-9A81-998E5A19B9B8}" type="datetime1">
              <a:rPr lang="en-US" smtClean="0"/>
              <a:t>1/11/2022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072-AE3F-4EA1-B537-D01A16F079F2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6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32ED-B98F-4240-B635-8418E5E1C4DB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33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4862-C70F-48BB-9C0B-6215CE8A52BF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4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524-0F00-4637-BF9D-7B726CFE058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6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884DEB57-A073-4681-857C-2C0DD1A34524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7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7450A16-954E-4AEA-BD0F-5499AA03860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9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92FA5C0-6540-43CA-8CA7-5681DCFC357B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0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7.emf" /><Relationship Id="rId4" Type="http://schemas.openxmlformats.org/officeDocument/2006/relationships/image" Target="../media/image6.e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e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e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5.emf" /><Relationship Id="rId4" Type="http://schemas.openxmlformats.org/officeDocument/2006/relationships/image" Target="../media/image14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3" descr="Renderização 3D de ondas brancas">
            <a:extLst>
              <a:ext uri="{FF2B5EF4-FFF2-40B4-BE49-F238E27FC236}">
                <a16:creationId xmlns:a16="http://schemas.microsoft.com/office/drawing/2014/main" id="{AA76CDF0-AF90-4D1F-9C54-7800AEC50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2614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25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235BCA-9720-4EAD-BE22-885BCBDB9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6268"/>
            <a:ext cx="7144719" cy="279177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6000" dirty="0">
                <a:latin typeface="Arial Narrow" panose="020B0606020202030204" pitchFamily="34" charset="0"/>
              </a:rPr>
              <a:t>Resultados Financeiros</a:t>
            </a:r>
            <a:br>
              <a:rPr lang="pt-BR" sz="6000" dirty="0">
                <a:latin typeface="Arial Narrow" panose="020B0606020202030204" pitchFamily="34" charset="0"/>
              </a:rPr>
            </a:br>
            <a:r>
              <a:rPr lang="pt-BR" sz="6000" dirty="0">
                <a:latin typeface="Arial Narrow" panose="020B0606020202030204" pitchFamily="34" charset="0"/>
              </a:rPr>
              <a:t>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9CCE71-9749-49F6-A401-219037FA3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537" y="4412974"/>
            <a:ext cx="6701589" cy="863564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FCMDCA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A60414-BE52-4035-947D-4D28567DF3F5}"/>
              </a:ext>
            </a:extLst>
          </p:cNvPr>
          <p:cNvSpPr txBox="1"/>
          <p:nvPr/>
        </p:nvSpPr>
        <p:spPr>
          <a:xfrm>
            <a:off x="7750366" y="2090172"/>
            <a:ext cx="3914668" cy="1877437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151000"/>
            </a:pPr>
            <a:r>
              <a:rPr lang="pt-BR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Mês:</a:t>
            </a:r>
          </a:p>
          <a:p>
            <a:pPr marL="914400" lvl="1" indent="-457200">
              <a:buClr>
                <a:srgbClr val="FFC000"/>
              </a:buClr>
              <a:buSzPct val="151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Outubro/21</a:t>
            </a:r>
          </a:p>
          <a:p>
            <a:pPr marL="914400" lvl="1" indent="-457200">
              <a:buClr>
                <a:srgbClr val="FFC000"/>
              </a:buClr>
              <a:buSzPct val="151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Novembro/21</a:t>
            </a:r>
          </a:p>
          <a:p>
            <a:endParaRPr lang="pt-B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CCA3E4-6E2E-4EF9-9F87-68ECCAEB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2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Renderização 3D de ondas brancas">
            <a:extLst>
              <a:ext uri="{FF2B5EF4-FFF2-40B4-BE49-F238E27FC236}">
                <a16:creationId xmlns:a16="http://schemas.microsoft.com/office/drawing/2014/main" id="{BA1488B9-8A30-4BA7-B819-37A57F50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2614" b="1"/>
          <a:stretch/>
        </p:blipFill>
        <p:spPr>
          <a:xfrm>
            <a:off x="4468320" y="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235BCA-9720-4EAD-BE22-885BCBDB9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-145316"/>
            <a:ext cx="11414125" cy="867280"/>
          </a:xfrm>
        </p:spPr>
        <p:txBody>
          <a:bodyPr anchor="b">
            <a:noAutofit/>
          </a:bodyPr>
          <a:lstStyle/>
          <a:p>
            <a:pPr algn="ctr"/>
            <a:r>
              <a:rPr lang="pt-BR" sz="4800" dirty="0">
                <a:latin typeface="Arial Narrow" panose="020B0606020202030204" pitchFamily="34" charset="0"/>
              </a:rPr>
              <a:t>Saldo Financeiro em Conta Corrente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9A681E-2C3B-4852-9F67-B13940F025FB}"/>
              </a:ext>
            </a:extLst>
          </p:cNvPr>
          <p:cNvSpPr txBox="1"/>
          <p:nvPr/>
        </p:nvSpPr>
        <p:spPr>
          <a:xfrm>
            <a:off x="329784" y="1394217"/>
            <a:ext cx="615553" cy="3619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pt-BR" sz="2800" b="1" dirty="0">
                <a:latin typeface="Arial Narrow" panose="020B0606020202030204" pitchFamily="34" charset="0"/>
              </a:rPr>
              <a:t>Outubro/21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43C33D0-6C38-4083-80E9-3DD7FFBBEA32}"/>
              </a:ext>
            </a:extLst>
          </p:cNvPr>
          <p:cNvSpPr/>
          <p:nvPr/>
        </p:nvSpPr>
        <p:spPr>
          <a:xfrm>
            <a:off x="341899" y="932669"/>
            <a:ext cx="11581227" cy="53032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8C768D-2FF4-4C3B-B656-D7CC5182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0013F2-4FBC-4B3E-8E25-22D8042A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92" y="1076922"/>
            <a:ext cx="10417383" cy="5067615"/>
          </a:xfrm>
          <a:prstGeom prst="rect">
            <a:avLst/>
          </a:prstGeom>
        </p:spPr>
      </p:pic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542856A0-0CA3-4ACF-8F40-896A1F015559}"/>
              </a:ext>
            </a:extLst>
          </p:cNvPr>
          <p:cNvSpPr/>
          <p:nvPr/>
        </p:nvSpPr>
        <p:spPr>
          <a:xfrm>
            <a:off x="11566785" y="1036063"/>
            <a:ext cx="283316" cy="234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4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Renderização 3D de ondas brancas">
            <a:extLst>
              <a:ext uri="{FF2B5EF4-FFF2-40B4-BE49-F238E27FC236}">
                <a16:creationId xmlns:a16="http://schemas.microsoft.com/office/drawing/2014/main" id="{BA1488B9-8A30-4BA7-B819-37A57F50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2614" b="1"/>
          <a:stretch/>
        </p:blipFill>
        <p:spPr>
          <a:xfrm>
            <a:off x="4468320" y="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29A681E-2C3B-4852-9F67-B13940F025FB}"/>
              </a:ext>
            </a:extLst>
          </p:cNvPr>
          <p:cNvSpPr txBox="1"/>
          <p:nvPr/>
        </p:nvSpPr>
        <p:spPr>
          <a:xfrm>
            <a:off x="329784" y="1394217"/>
            <a:ext cx="615553" cy="36196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pt-BR" sz="2800" b="1" dirty="0">
                <a:latin typeface="Arial Narrow" panose="020B0606020202030204" pitchFamily="34" charset="0"/>
              </a:rPr>
              <a:t>Novembro/21</a:t>
            </a:r>
          </a:p>
        </p:txBody>
      </p:sp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33ED3779-39CA-493E-A761-8B4A21C06BC9}"/>
              </a:ext>
            </a:extLst>
          </p:cNvPr>
          <p:cNvSpPr/>
          <p:nvPr/>
        </p:nvSpPr>
        <p:spPr>
          <a:xfrm>
            <a:off x="11566785" y="1036063"/>
            <a:ext cx="283316" cy="234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43C33D0-6C38-4083-80E9-3DD7FFBBEA32}"/>
              </a:ext>
            </a:extLst>
          </p:cNvPr>
          <p:cNvSpPr/>
          <p:nvPr/>
        </p:nvSpPr>
        <p:spPr>
          <a:xfrm>
            <a:off x="341899" y="932669"/>
            <a:ext cx="11581227" cy="53032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8C768D-2FF4-4C3B-B656-D7CC5182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51CFAE6-4D70-4402-B0A4-006234207A6E}"/>
              </a:ext>
            </a:extLst>
          </p:cNvPr>
          <p:cNvSpPr txBox="1">
            <a:spLocks/>
          </p:cNvSpPr>
          <p:nvPr/>
        </p:nvSpPr>
        <p:spPr>
          <a:xfrm>
            <a:off x="442912" y="-145316"/>
            <a:ext cx="11414125" cy="86728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Arial Narrow" panose="020B0606020202030204" pitchFamily="34" charset="0"/>
              </a:rPr>
              <a:t>Saldo Financeiro em Conta Corrente</a:t>
            </a:r>
            <a:endParaRPr lang="pt-BR" sz="4800" dirty="0">
              <a:latin typeface="Arial Narrow" panose="020B0606020202030204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1384A43-E91C-4F9F-AA09-F51B12D14447}"/>
              </a:ext>
            </a:extLst>
          </p:cNvPr>
          <p:cNvGrpSpPr/>
          <p:nvPr/>
        </p:nvGrpSpPr>
        <p:grpSpPr>
          <a:xfrm>
            <a:off x="1022768" y="1074069"/>
            <a:ext cx="10470992" cy="5096421"/>
            <a:chOff x="1022768" y="1074069"/>
            <a:chExt cx="10470992" cy="509642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CE2486C-E6A1-4B33-9D3D-B878F91DB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768" y="1074069"/>
              <a:ext cx="10470992" cy="5096421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1B1AD3A-7FE5-4698-AC2C-63EE43A5B2F7}"/>
                </a:ext>
              </a:extLst>
            </p:cNvPr>
            <p:cNvSpPr txBox="1"/>
            <p:nvPr/>
          </p:nvSpPr>
          <p:spPr>
            <a:xfrm>
              <a:off x="6724667" y="1087742"/>
              <a:ext cx="1454047" cy="2160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pt-BR" sz="16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Novembro/21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14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Renderização 3D de ondas brancas">
            <a:extLst>
              <a:ext uri="{FF2B5EF4-FFF2-40B4-BE49-F238E27FC236}">
                <a16:creationId xmlns:a16="http://schemas.microsoft.com/office/drawing/2014/main" id="{4DD66C0B-137C-487B-8854-759B935FA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2614" b="1"/>
          <a:stretch/>
        </p:blipFill>
        <p:spPr>
          <a:xfrm>
            <a:off x="451731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F26A004-D598-465C-B0D9-299A0C0C3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897" y="14992"/>
            <a:ext cx="11414125" cy="97856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6000" dirty="0">
                <a:latin typeface="Arial Narrow" panose="020B0606020202030204" pitchFamily="34" charset="0"/>
              </a:rPr>
              <a:t>Principais Destinações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2136BE2-AFAD-404D-B3AD-73CDAAECC8C4}"/>
              </a:ext>
            </a:extLst>
          </p:cNvPr>
          <p:cNvSpPr txBox="1"/>
          <p:nvPr/>
        </p:nvSpPr>
        <p:spPr>
          <a:xfrm>
            <a:off x="442913" y="5372899"/>
            <a:ext cx="524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Deliberações de 2019 aprovadas pelo Conselho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118166-6539-415C-90CF-F1AE1A99AAAE}"/>
              </a:ext>
            </a:extLst>
          </p:cNvPr>
          <p:cNvSpPr txBox="1"/>
          <p:nvPr/>
        </p:nvSpPr>
        <p:spPr>
          <a:xfrm>
            <a:off x="2460258" y="1910740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Rounded MT Bold" panose="020F0704030504030204" pitchFamily="34" charset="0"/>
              </a:rPr>
              <a:t>Acumulado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A69ADBF-DEF8-4328-BFFD-AA1E7675A492}"/>
              </a:ext>
            </a:extLst>
          </p:cNvPr>
          <p:cNvSpPr/>
          <p:nvPr/>
        </p:nvSpPr>
        <p:spPr>
          <a:xfrm>
            <a:off x="442913" y="1558977"/>
            <a:ext cx="5240526" cy="43613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545701A-A87F-4A72-AD89-7863D4D746E9}"/>
              </a:ext>
            </a:extLst>
          </p:cNvPr>
          <p:cNvSpPr/>
          <p:nvPr/>
        </p:nvSpPr>
        <p:spPr>
          <a:xfrm>
            <a:off x="5853065" y="1558977"/>
            <a:ext cx="6111390" cy="43613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43E5D3-9C4E-4D7E-8B29-F2FC4EDA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655F08F-8528-4B74-9FC1-7A3452DB0A03}"/>
              </a:ext>
            </a:extLst>
          </p:cNvPr>
          <p:cNvSpPr txBox="1"/>
          <p:nvPr/>
        </p:nvSpPr>
        <p:spPr>
          <a:xfrm>
            <a:off x="8177080" y="1651971"/>
            <a:ext cx="15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Rounded MT Bold" panose="020F0704030504030204" pitchFamily="34" charset="0"/>
              </a:rPr>
              <a:t>Acumulado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91246F1-C13F-4BFE-BBD3-B0F7E85ACD11}"/>
              </a:ext>
            </a:extLst>
          </p:cNvPr>
          <p:cNvSpPr txBox="1"/>
          <p:nvPr/>
        </p:nvSpPr>
        <p:spPr>
          <a:xfrm>
            <a:off x="6155959" y="5372899"/>
            <a:ext cx="555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Deliberações de 2021 aprovadas pelo Conselho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C6655B-F04A-486A-8AA6-6176308E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56" y="2601370"/>
            <a:ext cx="5152439" cy="21635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CC91874-D53D-4547-AD2C-D874F1D9F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296" y="2204852"/>
            <a:ext cx="5903736" cy="11678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4231FF-8D2A-4B92-ABEC-AA1E5363D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296" y="3689632"/>
            <a:ext cx="5966529" cy="10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Renderização 3D de ondas brancas">
            <a:extLst>
              <a:ext uri="{FF2B5EF4-FFF2-40B4-BE49-F238E27FC236}">
                <a16:creationId xmlns:a16="http://schemas.microsoft.com/office/drawing/2014/main" id="{4DD66C0B-137C-487B-8854-759B935FA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2614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F26A004-D598-465C-B0D9-299A0C0C3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"/>
            <a:ext cx="11414125" cy="97856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6000" dirty="0">
                <a:latin typeface="Arial Narrow" panose="020B0606020202030204" pitchFamily="34" charset="0"/>
              </a:rPr>
              <a:t>Resoluções Aprovadas/21 </a:t>
            </a:r>
            <a:r>
              <a:rPr lang="pt-BR" sz="3600" dirty="0">
                <a:latin typeface="Arial Narrow" panose="020B0606020202030204" pitchFamily="34" charset="0"/>
              </a:rPr>
              <a:t>(até Novembro)</a:t>
            </a:r>
            <a:endParaRPr lang="pt-BR" sz="6000" dirty="0">
              <a:latin typeface="Arial Narrow" panose="020B0606020202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34BEE20-C36D-4F9A-8560-DCBCB10D28D4}"/>
              </a:ext>
            </a:extLst>
          </p:cNvPr>
          <p:cNvSpPr txBox="1"/>
          <p:nvPr/>
        </p:nvSpPr>
        <p:spPr>
          <a:xfrm>
            <a:off x="8199621" y="3128004"/>
            <a:ext cx="3777520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i="1" dirty="0">
                <a:latin typeface="Arial Narrow" panose="020B0606020202030204" pitchFamily="34" charset="0"/>
              </a:rPr>
              <a:t>(*) Justificativa Nutrir: A situação de emergência da pandemia fez com que o colegiado aprovasse  valor para o Programa Nutrir em março/21 porque 80% do Programa (20.000 cartões) atenderá famílias cadastradas com crianças e adolescentes entre zero e 15 anos – em situação de vulnerabilidade. O valor atenderá este público.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A4371DE-BE7C-4516-906E-03D62F4C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7817565-7CC3-44D6-AD39-98A59A62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0" y="978569"/>
            <a:ext cx="7507191" cy="58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CC39D2B-C5CB-4ECE-989F-DC347B382B03}"/>
              </a:ext>
            </a:extLst>
          </p:cNvPr>
          <p:cNvSpPr/>
          <p:nvPr/>
        </p:nvSpPr>
        <p:spPr>
          <a:xfrm>
            <a:off x="9245022" y="4379315"/>
            <a:ext cx="816988" cy="505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3" descr="Renderização 3D de ondas brancas">
            <a:extLst>
              <a:ext uri="{FF2B5EF4-FFF2-40B4-BE49-F238E27FC236}">
                <a16:creationId xmlns:a16="http://schemas.microsoft.com/office/drawing/2014/main" id="{AA76CDF0-AF90-4D1F-9C54-7800AEC50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2614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235BCA-9720-4EAD-BE22-885BCBDB9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-1"/>
            <a:ext cx="11414125" cy="129407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dirty="0">
                <a:latin typeface="Arial Narrow" panose="020B0606020202030204" pitchFamily="34" charset="0"/>
              </a:rPr>
              <a:t>Balancete Contábil - 2021</a:t>
            </a:r>
            <a:br>
              <a:rPr lang="pt-BR" sz="4000" dirty="0">
                <a:latin typeface="Arial Narrow" panose="020B0606020202030204" pitchFamily="34" charset="0"/>
              </a:rPr>
            </a:br>
            <a:r>
              <a:rPr lang="pt-BR" sz="3200" dirty="0">
                <a:latin typeface="Arial Narrow" panose="020B0606020202030204" pitchFamily="34" charset="0"/>
              </a:rPr>
              <a:t>Ativo e Despesas</a:t>
            </a:r>
            <a:endParaRPr lang="pt-BR" sz="4000" dirty="0">
              <a:latin typeface="Arial Narrow" panose="020B0606020202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A13A63-24CC-418F-BBE0-D2998F6C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91D75B-BF9D-4B79-9DE7-E8AA7C8CA063}"/>
              </a:ext>
            </a:extLst>
          </p:cNvPr>
          <p:cNvSpPr txBox="1"/>
          <p:nvPr/>
        </p:nvSpPr>
        <p:spPr>
          <a:xfrm>
            <a:off x="2115000" y="110940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Outubro/21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AA32D71-C501-4336-B2DB-1F77F81F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79" y="1421097"/>
            <a:ext cx="5962721" cy="49758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229FA8-25F9-4197-B1F0-15788A57F196}"/>
              </a:ext>
            </a:extLst>
          </p:cNvPr>
          <p:cNvSpPr txBox="1"/>
          <p:nvPr/>
        </p:nvSpPr>
        <p:spPr>
          <a:xfrm>
            <a:off x="8969115" y="104011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Novembro/21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B1F3B67-041C-4B45-9B13-A46601BC4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3" y="1409448"/>
            <a:ext cx="5962721" cy="49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CC39D2B-C5CB-4ECE-989F-DC347B382B03}"/>
              </a:ext>
            </a:extLst>
          </p:cNvPr>
          <p:cNvSpPr/>
          <p:nvPr/>
        </p:nvSpPr>
        <p:spPr>
          <a:xfrm>
            <a:off x="9245022" y="4379315"/>
            <a:ext cx="816988" cy="505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3" descr="Renderização 3D de ondas brancas">
            <a:extLst>
              <a:ext uri="{FF2B5EF4-FFF2-40B4-BE49-F238E27FC236}">
                <a16:creationId xmlns:a16="http://schemas.microsoft.com/office/drawing/2014/main" id="{AA76CDF0-AF90-4D1F-9C54-7800AEC50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2614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235BCA-9720-4EAD-BE22-885BCBDB9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-1"/>
            <a:ext cx="11414125" cy="129407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dirty="0">
                <a:latin typeface="Arial Narrow" panose="020B0606020202030204" pitchFamily="34" charset="0"/>
              </a:rPr>
              <a:t>Balancete Contábil - 2021</a:t>
            </a:r>
            <a:br>
              <a:rPr lang="pt-BR" sz="4000" dirty="0">
                <a:latin typeface="Arial Narrow" panose="020B0606020202030204" pitchFamily="34" charset="0"/>
              </a:rPr>
            </a:br>
            <a:r>
              <a:rPr lang="pt-BR" sz="3200" dirty="0">
                <a:latin typeface="Arial Narrow" panose="020B0606020202030204" pitchFamily="34" charset="0"/>
              </a:rPr>
              <a:t>Passivo e Receitas</a:t>
            </a:r>
            <a:endParaRPr lang="pt-BR" sz="4000" dirty="0">
              <a:latin typeface="Arial Narrow" panose="020B0606020202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A13A63-24CC-418F-BBE0-D2998F6C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91D75B-BF9D-4B79-9DE7-E8AA7C8CA063}"/>
              </a:ext>
            </a:extLst>
          </p:cNvPr>
          <p:cNvSpPr txBox="1"/>
          <p:nvPr/>
        </p:nvSpPr>
        <p:spPr>
          <a:xfrm>
            <a:off x="2115000" y="109441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Outubro/21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229FA8-25F9-4197-B1F0-15788A57F196}"/>
              </a:ext>
            </a:extLst>
          </p:cNvPr>
          <p:cNvSpPr txBox="1"/>
          <p:nvPr/>
        </p:nvSpPr>
        <p:spPr>
          <a:xfrm>
            <a:off x="8969115" y="117502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Novembro/21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911E30-D88E-4EE5-B692-2C597F40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" y="1478740"/>
            <a:ext cx="6131755" cy="4451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C3003A-47C4-46E8-A5C0-C23954051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319" y="1527274"/>
            <a:ext cx="5957724" cy="43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6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enderização 3D de ondas brancas">
            <a:extLst>
              <a:ext uri="{FF2B5EF4-FFF2-40B4-BE49-F238E27FC236}">
                <a16:creationId xmlns:a16="http://schemas.microsoft.com/office/drawing/2014/main" id="{7A115856-2D5D-4CAD-8045-EFDBD1C5D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2614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AB0934B-1D9C-485E-AFC4-BFC441140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16" y="2265663"/>
            <a:ext cx="5191126" cy="646331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dirty="0">
                <a:latin typeface="Arial Narrow" panose="020B0606020202030204" pitchFamily="34" charset="0"/>
              </a:rPr>
              <a:t>Destinação IR -  Lei ECA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4CB4C7-6112-4B37-8E25-C714335BB615}"/>
              </a:ext>
            </a:extLst>
          </p:cNvPr>
          <p:cNvSpPr txBox="1"/>
          <p:nvPr/>
        </p:nvSpPr>
        <p:spPr>
          <a:xfrm>
            <a:off x="28640" y="805148"/>
            <a:ext cx="997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 Narrow" panose="020B0606020202030204" pitchFamily="34" charset="0"/>
              </a:rPr>
              <a:t>Acompanhamento dos Valores recebidos  /2021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5035F23-2EF3-4F04-9C08-36C37222B3A8}"/>
              </a:ext>
            </a:extLst>
          </p:cNvPr>
          <p:cNvSpPr txBox="1">
            <a:spLocks/>
          </p:cNvSpPr>
          <p:nvPr/>
        </p:nvSpPr>
        <p:spPr>
          <a:xfrm>
            <a:off x="6524559" y="2133517"/>
            <a:ext cx="5224529" cy="778477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600" dirty="0">
                <a:latin typeface="Arial Narrow" panose="020B0606020202030204" pitchFamily="34" charset="0"/>
              </a:rPr>
              <a:t>Multas Administrativas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E0194BEC-7F34-4671-AF24-EE5E54F6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574527-3E77-41B4-8AED-F49B9A5C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92" y="82384"/>
            <a:ext cx="2166072" cy="200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3AE7D9-80E1-445C-8732-DC7B6A390181}"/>
              </a:ext>
            </a:extLst>
          </p:cNvPr>
          <p:cNvSpPr txBox="1"/>
          <p:nvPr/>
        </p:nvSpPr>
        <p:spPr>
          <a:xfrm>
            <a:off x="4452079" y="6231547"/>
            <a:ext cx="379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 Narrow" panose="020B0606020202030204" pitchFamily="34" charset="0"/>
              </a:rPr>
              <a:t>TOTAL: R$  2.893.197,05 </a:t>
            </a:r>
          </a:p>
          <a:p>
            <a:pPr algn="ctr"/>
            <a:endParaRPr lang="pt-BR" sz="2400" b="1" dirty="0">
              <a:latin typeface="Arial Narrow" panose="020B0606020202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EFF498-E3A9-4737-9734-39D0F9ADD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6" y="2911994"/>
            <a:ext cx="5489612" cy="31161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884F0E6-686B-4E4F-A3DC-1949A6D96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480" y="2938495"/>
            <a:ext cx="5661652" cy="32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746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168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SketchLinesVTI</vt:lpstr>
      <vt:lpstr>Resultados Financeiros 2021</vt:lpstr>
      <vt:lpstr>Saldo Financeiro em Conta Corrente</vt:lpstr>
      <vt:lpstr>Apresentação do PowerPoint</vt:lpstr>
      <vt:lpstr>Principais Destinações</vt:lpstr>
      <vt:lpstr>Resoluções Aprovadas/21 (até Novembro)</vt:lpstr>
      <vt:lpstr>Balancete Contábil - 2021 Ativo e Despesas</vt:lpstr>
      <vt:lpstr>Balancete Contábil - 2021 Passivo e Receitas</vt:lpstr>
      <vt:lpstr>Destinação IR -  Lei ECA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Financeiros 2020</dc:title>
  <dc:creator>Home</dc:creator>
  <cp:lastModifiedBy>Márcio Teixeira</cp:lastModifiedBy>
  <cp:revision>108</cp:revision>
  <dcterms:created xsi:type="dcterms:W3CDTF">2021-03-30T10:52:34Z</dcterms:created>
  <dcterms:modified xsi:type="dcterms:W3CDTF">2022-01-11T18:12:33Z</dcterms:modified>
</cp:coreProperties>
</file>