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64" r:id="rId2"/>
    <p:sldId id="301" r:id="rId3"/>
    <p:sldId id="298" r:id="rId4"/>
    <p:sldId id="299" r:id="rId5"/>
    <p:sldId id="311" r:id="rId6"/>
    <p:sldId id="365" r:id="rId7"/>
    <p:sldId id="312" r:id="rId8"/>
    <p:sldId id="304" r:id="rId9"/>
    <p:sldId id="313" r:id="rId10"/>
    <p:sldId id="321" r:id="rId11"/>
    <p:sldId id="315" r:id="rId12"/>
    <p:sldId id="316" r:id="rId13"/>
    <p:sldId id="366" r:id="rId14"/>
    <p:sldId id="318" r:id="rId15"/>
    <p:sldId id="367" r:id="rId16"/>
    <p:sldId id="320" r:id="rId17"/>
    <p:sldId id="362" r:id="rId18"/>
    <p:sldId id="322" r:id="rId19"/>
    <p:sldId id="330" r:id="rId20"/>
    <p:sldId id="331" r:id="rId21"/>
    <p:sldId id="332" r:id="rId22"/>
    <p:sldId id="333" r:id="rId23"/>
    <p:sldId id="334" r:id="rId24"/>
    <p:sldId id="324" r:id="rId25"/>
    <p:sldId id="335" r:id="rId26"/>
    <p:sldId id="336" r:id="rId27"/>
    <p:sldId id="368" r:id="rId28"/>
    <p:sldId id="369" r:id="rId29"/>
    <p:sldId id="338" r:id="rId30"/>
    <p:sldId id="308" r:id="rId31"/>
    <p:sldId id="340" r:id="rId32"/>
    <p:sldId id="343" r:id="rId33"/>
    <p:sldId id="344" r:id="rId34"/>
    <p:sldId id="341" r:id="rId35"/>
    <p:sldId id="305" r:id="rId36"/>
    <p:sldId id="326" r:id="rId37"/>
    <p:sldId id="348" r:id="rId38"/>
    <p:sldId id="347" r:id="rId39"/>
    <p:sldId id="350" r:id="rId40"/>
    <p:sldId id="346" r:id="rId41"/>
    <p:sldId id="351" r:id="rId42"/>
    <p:sldId id="327" r:id="rId43"/>
    <p:sldId id="328" r:id="rId44"/>
    <p:sldId id="353" r:id="rId45"/>
    <p:sldId id="355" r:id="rId46"/>
    <p:sldId id="354" r:id="rId47"/>
    <p:sldId id="356" r:id="rId48"/>
    <p:sldId id="357" r:id="rId49"/>
    <p:sldId id="358" r:id="rId50"/>
    <p:sldId id="306" r:id="rId51"/>
    <p:sldId id="361" r:id="rId52"/>
    <p:sldId id="360" r:id="rId53"/>
    <p:sldId id="359" r:id="rId54"/>
    <p:sldId id="29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05" autoAdjust="0"/>
    <p:restoredTop sz="85173" autoAdjust="0"/>
  </p:normalViewPr>
  <p:slideViewPr>
    <p:cSldViewPr>
      <p:cViewPr varScale="1">
        <p:scale>
          <a:sx n="67" d="100"/>
          <a:sy n="67" d="100"/>
        </p:scale>
        <p:origin x="-12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94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DDF7FE00-E28C-4916-859A-460D8A04FDE7}" type="datetimeFigureOut">
              <a:rPr lang="pt-BR"/>
              <a:pPr>
                <a:defRPr/>
              </a:pPr>
              <a:t>08/09/2010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86D7F177-295A-48D4-A8A1-D16E8A6E1D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7C4B9411-197F-45FF-8FCF-DFFDD81F43B2}" type="datetimeFigureOut">
              <a:rPr lang="pt-BR"/>
              <a:pPr>
                <a:defRPr/>
              </a:pPr>
              <a:t>08/09/2010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096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C7EA19BA-C7ED-4FF6-9EA3-C5BF59168A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8F8B-8446-4CB6-9755-10BA27B713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66B8C-0CB0-4228-8B19-43C6677C741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99F8B-71EA-4950-A1B6-8505D46035F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19D62-DC63-414B-98DE-8BBD6411B5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3A59-4902-48DE-9A14-15F569E7A2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942E-D0D1-4345-BC0D-EE783812BF0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A4986-44DB-48E6-B354-55E5450FFD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3C823-F452-4268-8B10-0D51F769B63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90DA5-4F7B-41A0-885D-DFC4D29798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81376-335C-4714-B495-7AC42A09CC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32249-D884-4C63-87CD-8863D049708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FEA1-39C4-48B8-AF2C-3644CCF063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EBABBD21-50EE-4C21-B9AF-BE76F8C0BD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4" cstate="print">
            <a:lum bright="36000" contrast="-60000"/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43000" y="2895600"/>
            <a:ext cx="6950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SEMINÁRIO PRÓ – CONVIVÊNCIA FAMILIAR E COMUNITÁRIA 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352800" y="5486400"/>
            <a:ext cx="5502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latin typeface="Comic Sans MS" pitchFamily="66" charset="0"/>
              </a:rPr>
              <a:t>08 e 09 de </a:t>
            </a:r>
            <a:r>
              <a:rPr lang="en-US" sz="2400" b="1" dirty="0" err="1">
                <a:latin typeface="Comic Sans MS" pitchFamily="66" charset="0"/>
              </a:rPr>
              <a:t>Setembro</a:t>
            </a:r>
            <a:r>
              <a:rPr lang="en-US" sz="2400" b="1" dirty="0">
                <a:latin typeface="Comic Sans MS" pitchFamily="66" charset="0"/>
              </a:rPr>
              <a:t> de 2010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PREFEITURA MUNICIPAL DE </a:t>
            </a:r>
            <a:r>
              <a:rPr lang="en-US" sz="2000" b="1" dirty="0" smtClean="0"/>
              <a:t>CAMPINAS</a:t>
            </a:r>
          </a:p>
          <a:p>
            <a:r>
              <a:rPr lang="en-US" sz="1600" b="1" dirty="0" smtClean="0"/>
              <a:t>SECRETARIA  MUNICIPAL DE CIDADANIA, ASSISTÊNCIA E INCLUSÃO SOCIAL</a:t>
            </a:r>
          </a:p>
          <a:p>
            <a:pPr algn="ctr"/>
            <a:r>
              <a:rPr lang="en-US" sz="1600" b="1" dirty="0" smtClean="0"/>
              <a:t>COORDENADORIA SETORIAL DE AVALIAÇÃO E CONTROLE - CSAC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Número das crianças/adolescentes acolhidos em 2010</a:t>
            </a:r>
            <a:r>
              <a:rPr lang="pt-BR" sz="4000" dirty="0" smtClean="0"/>
              <a:t>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idx="1"/>
          </p:nvPr>
        </p:nvGraphicFramePr>
        <p:xfrm>
          <a:off x="338138" y="1709738"/>
          <a:ext cx="8237537" cy="4843462"/>
        </p:xfrm>
        <a:graphic>
          <a:graphicData uri="http://schemas.openxmlformats.org/presentationml/2006/ole">
            <p:oleObj spid="_x0000_s8194" name="Worksheet" r:id="rId3" imgW="6115151" imgH="33433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Número de crianças e adolescentes por sexo, junho 2010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1"/>
          </p:nvPr>
        </p:nvGraphicFramePr>
        <p:xfrm>
          <a:off x="1143000" y="1600200"/>
          <a:ext cx="6475413" cy="4876800"/>
        </p:xfrm>
        <a:graphic>
          <a:graphicData uri="http://schemas.openxmlformats.org/presentationml/2006/ole">
            <p:oleObj spid="_x0000_s2050" name="Worksheet" r:id="rId3" imgW="6981808" imgH="52578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permanência da criança/adolescente no serviço quando  do </a:t>
            </a:r>
            <a:br>
              <a:rPr lang="pt-BR" sz="2800" b="1" dirty="0" smtClean="0"/>
            </a:br>
            <a:r>
              <a:rPr lang="pt-BR" sz="2800" b="1" dirty="0" smtClean="0"/>
              <a:t>desligamento, janeiro a junho/2010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idx="1"/>
          </p:nvPr>
        </p:nvGraphicFramePr>
        <p:xfrm>
          <a:off x="836613" y="1527175"/>
          <a:ext cx="7242175" cy="4946650"/>
        </p:xfrm>
        <a:graphic>
          <a:graphicData uri="http://schemas.openxmlformats.org/presentationml/2006/ole">
            <p:oleObj spid="_x0000_s3074" name="Worksheet" r:id="rId3" imgW="6791376" imgH="46387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Faixa etária dos acolhidos, junho/2010</a:t>
            </a:r>
            <a:endParaRPr lang="pt-BR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506" y="1447801"/>
            <a:ext cx="8082094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acolhimento das crianças e adolescentes, junho/2010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>
            <p:ph idx="1"/>
          </p:nvPr>
        </p:nvGraphicFramePr>
        <p:xfrm>
          <a:off x="490538" y="1628775"/>
          <a:ext cx="8161337" cy="4468813"/>
        </p:xfrm>
        <a:graphic>
          <a:graphicData uri="http://schemas.openxmlformats.org/presentationml/2006/ole">
            <p:oleObj spid="_x0000_s5122" name="Worksheet" r:id="rId3" imgW="6105441" imgH="33433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/>
              <a:t>Número de acolhidos com poder familiar liminarmente destituído e com poder familiar  destituído, junho/2010</a:t>
            </a:r>
            <a:endParaRPr lang="pt-BR" sz="2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1"/>
            <a:ext cx="7550615" cy="499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/>
              <a:t>Motivo dos desligamentos</a:t>
            </a:r>
            <a:br>
              <a:rPr lang="pt-BR" sz="3200" b="1" dirty="0" smtClean="0"/>
            </a:br>
            <a:r>
              <a:rPr lang="pt-BR" sz="3200" b="1" dirty="0" smtClean="0"/>
              <a:t> janeiro a junho/2010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idx="1"/>
          </p:nvPr>
        </p:nvGraphicFramePr>
        <p:xfrm>
          <a:off x="0" y="1839913"/>
          <a:ext cx="8458200" cy="5018087"/>
        </p:xfrm>
        <a:graphic>
          <a:graphicData uri="http://schemas.openxmlformats.org/presentationml/2006/ole">
            <p:oleObj spid="_x0000_s7170" name="Worksheet" r:id="rId3" imgW="6115151" imgH="33433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Grupo de irmãos com poder familiar liminarmente destituído e com poder familiar destituído, junho/2010</a:t>
            </a:r>
            <a:endParaRPr lang="pt-BR" sz="28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smtClean="0">
                <a:solidFill>
                  <a:srgbClr val="6B6BCF"/>
                </a:solidFill>
              </a:rPr>
              <a:t>REDE DE ACOLHIMENTO INSTITUCIONAL FAMILIAR DE CRIANÇAS E ADOLESCENTES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pt-BR" sz="2400" b="1" dirty="0" smtClean="0"/>
          </a:p>
          <a:p>
            <a:pPr>
              <a:buFontTx/>
              <a:buNone/>
            </a:pPr>
            <a:r>
              <a:rPr lang="pt-BR" sz="2400" b="1" dirty="0" smtClean="0"/>
              <a:t>MODALIDADE ABRIGO ESPECIALIZADO</a:t>
            </a:r>
          </a:p>
          <a:p>
            <a:pPr>
              <a:buFontTx/>
              <a:buNone/>
            </a:pPr>
            <a:endParaRPr lang="pt-BR" sz="2400" b="1" dirty="0" smtClean="0"/>
          </a:p>
          <a:p>
            <a:r>
              <a:rPr lang="pt-BR" sz="2400" b="1" dirty="0" smtClean="0"/>
              <a:t>ABRIGO ESPECIALIZADO MENINAS  - APOT  - 10 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ABRIGO ESPECIALIZADO MENINOS  - APOT  - 14   </a:t>
            </a:r>
          </a:p>
          <a:p>
            <a:pPr>
              <a:buFontTx/>
              <a:buNone/>
            </a:pPr>
            <a:r>
              <a:rPr lang="pt-BR" sz="2400" b="1" dirty="0" smtClean="0"/>
              <a:t>        </a:t>
            </a:r>
          </a:p>
          <a:p>
            <a:pPr>
              <a:buFontTx/>
              <a:buNone/>
            </a:pPr>
            <a:r>
              <a:rPr lang="pt-BR" sz="2400" b="1" dirty="0" smtClean="0"/>
              <a:t>TOTAL : 24 METAS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atendidos no período de janeiro a junho/2010</a:t>
            </a:r>
            <a:endParaRPr lang="pt-BR" sz="28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88654"/>
            <a:ext cx="6933102" cy="390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defRPr/>
            </a:pPr>
            <a:endParaRPr lang="pt-BR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pt-BR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pt-BR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defRPr/>
            </a:pPr>
            <a:endParaRPr lang="pt-BR" b="1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COORDENADORIA SETORIAL DE AVALIAÇÃO E CONTROLE</a:t>
            </a:r>
          </a:p>
          <a:p>
            <a:pPr algn="ctr">
              <a:buFontTx/>
              <a:buNone/>
              <a:defRPr/>
            </a:pP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CSAC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Motivo dos desligamentos dos 2 abrigos especializados, janeiro a junho/2010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" y="1600200"/>
            <a:ext cx="8242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pt-BR" sz="2800" b="1" dirty="0" smtClean="0"/>
              <a:t>Tempo de permanência dos adolescentes no serviço quando  do </a:t>
            </a:r>
            <a:br>
              <a:rPr lang="pt-BR" sz="2800" b="1" dirty="0" smtClean="0"/>
            </a:br>
            <a:r>
              <a:rPr lang="pt-BR" sz="2800" b="1" dirty="0" smtClean="0"/>
              <a:t>desligamento, janeiro a junho/2010</a:t>
            </a:r>
            <a:endParaRPr lang="pt-BR" sz="2800" b="1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44700"/>
            <a:ext cx="6600854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acolhimento dos adolescentes do abrigo especializado masculino, junho/2010</a:t>
            </a:r>
            <a:endParaRPr lang="pt-BR" sz="2800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619955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acolhimento das adolescentes do abrigo especializado feminino, junho/2010</a:t>
            </a:r>
            <a:endParaRPr lang="pt-BR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02" y="2051050"/>
            <a:ext cx="8194821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smtClean="0">
                <a:solidFill>
                  <a:srgbClr val="6B6BCF"/>
                </a:solidFill>
              </a:rPr>
              <a:t>REDE DE ACOLHIMENTO INSTITUCIONAL FAMILIAR DE CRIANÇAS E ADOLESCENTES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sz="2400" b="1" dirty="0" smtClean="0"/>
              <a:t>MODALIDADE  PERNOITE PROTEGIDO</a:t>
            </a:r>
          </a:p>
          <a:p>
            <a:pPr>
              <a:buFontTx/>
              <a:buNone/>
            </a:pPr>
            <a:endParaRPr lang="pt-BR" sz="2400" b="1" dirty="0" smtClean="0"/>
          </a:p>
          <a:p>
            <a:r>
              <a:rPr lang="pt-BR" sz="2400" b="1" dirty="0" smtClean="0"/>
              <a:t>PERNOITE PROTEGIDO -APOT  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smtClean="0"/>
              <a:t>TOTAL : 15 METAS DIÁRIAS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crianças/adolescentes atendidos no pernoite, janeiro a junho/2010</a:t>
            </a:r>
            <a:endParaRPr lang="pt-BR" sz="2800" b="1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19" y="2547938"/>
            <a:ext cx="7874781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atendimentos por período/sexo, junho/2010</a:t>
            </a:r>
            <a:endParaRPr lang="pt-BR" sz="2800" b="1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654" y="2120900"/>
            <a:ext cx="7305706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Motivo dos desligamentos,</a:t>
            </a:r>
            <a:br>
              <a:rPr lang="pt-BR" sz="2800" b="1" dirty="0" smtClean="0"/>
            </a:br>
            <a:r>
              <a:rPr lang="pt-BR" sz="2800" b="1" dirty="0" smtClean="0"/>
              <a:t> janeiro a junho/2010</a:t>
            </a:r>
            <a:endParaRPr lang="pt-BR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1"/>
            <a:ext cx="8080314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adolescentes acolhidos por faixa etária/sexo , junho/2010</a:t>
            </a:r>
            <a:endParaRPr lang="pt-BR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permanência da criança/adolescente no serviço quando do seu desligamento,</a:t>
            </a:r>
            <a:br>
              <a:rPr lang="pt-BR" sz="2800" b="1" dirty="0" smtClean="0"/>
            </a:br>
            <a:r>
              <a:rPr lang="pt-BR" sz="2800" b="1" dirty="0" smtClean="0"/>
              <a:t> janeiro a junho 2010</a:t>
            </a:r>
            <a:endParaRPr lang="pt-BR" sz="2800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08200"/>
            <a:ext cx="811303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pt-B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lang="pt-B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pt-BR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Objetivo</a:t>
            </a:r>
            <a:r>
              <a:rPr lang="pt-BR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pt-BR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Geral</a:t>
            </a:r>
            <a: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/>
            </a:r>
            <a:br>
              <a:rPr lang="pt-BR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</a:br>
            <a:endParaRPr lang="pt-BR" sz="36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 smtClean="0"/>
              <a:t>Monitorar e avaliar os Programas, Projetos e Serviços da Rede </a:t>
            </a:r>
            <a:r>
              <a:rPr lang="pt-BR" sz="2800" dirty="0" err="1" smtClean="0">
                <a:latin typeface="Tahoma" pitchFamily="34" charset="0"/>
                <a:cs typeface="Tahoma" pitchFamily="34" charset="0"/>
              </a:rPr>
              <a:t>Socioassistencial</a:t>
            </a:r>
            <a:r>
              <a:rPr lang="pt-BR" sz="2800" dirty="0" smtClean="0"/>
              <a:t> - ONGs e </a:t>
            </a:r>
            <a:r>
              <a:rPr lang="pt-BR" sz="2800" dirty="0" err="1" smtClean="0"/>
              <a:t>OGs</a:t>
            </a:r>
            <a:r>
              <a:rPr lang="pt-BR" sz="2800" dirty="0" smtClean="0"/>
              <a:t> - de acordo com a PNAS, SUAS, PMAS e Tipificação Nacional dos serviços </a:t>
            </a:r>
            <a:r>
              <a:rPr lang="pt-BR" sz="2800" dirty="0" err="1" smtClean="0"/>
              <a:t>socioassistenciais</a:t>
            </a:r>
            <a:endParaRPr lang="pt-BR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 smtClean="0"/>
              <a:t>Realizar gestão integrada com o DOAS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 smtClean="0"/>
              <a:t>Articulação com CSCPC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t-BR" sz="28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dirty="0" smtClean="0"/>
              <a:t>Subsidiar a SMCAIS e Conselhos Municipais quanto ao aprimoramento da Política Municipal de Assistência Social 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smtClean="0">
                <a:solidFill>
                  <a:srgbClr val="6B6BCF"/>
                </a:solidFill>
              </a:rPr>
              <a:t>REDE DE ACOLHIMENTO INSTITUCIONAL FAMILIAR DE CRIANÇAS E ADOLESCENTES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sz="2400" b="1" dirty="0" smtClean="0"/>
              <a:t>MODALIDADE REPÚBLICA</a:t>
            </a:r>
          </a:p>
          <a:p>
            <a:pPr>
              <a:buFontTx/>
              <a:buNone/>
            </a:pPr>
            <a:endParaRPr lang="pt-BR" sz="2400" b="1" dirty="0" smtClean="0"/>
          </a:p>
          <a:p>
            <a:r>
              <a:rPr lang="pt-BR" sz="2400" b="1" dirty="0" smtClean="0"/>
              <a:t>REPÚBLICA MASCULINA  - 10 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REPÚBLICA FEMININA - 10</a:t>
            </a:r>
            <a:r>
              <a:rPr lang="pt-BR" sz="2400" dirty="0" smtClean="0"/>
              <a:t> </a:t>
            </a:r>
            <a:r>
              <a:rPr lang="pt-BR" sz="2400" b="1" dirty="0" smtClean="0"/>
              <a:t> </a:t>
            </a:r>
            <a:r>
              <a:rPr lang="pt-BR" sz="2400" dirty="0" smtClean="0"/>
              <a:t> </a:t>
            </a:r>
          </a:p>
          <a:p>
            <a:pPr>
              <a:buFontTx/>
              <a:buNone/>
            </a:pPr>
            <a:r>
              <a:rPr lang="pt-BR" sz="2400" b="1" dirty="0" smtClean="0"/>
              <a:t>     </a:t>
            </a:r>
          </a:p>
          <a:p>
            <a:pPr>
              <a:buFontTx/>
              <a:buNone/>
            </a:pPr>
            <a:r>
              <a:rPr lang="pt-BR" sz="2400" b="1" dirty="0" smtClean="0"/>
              <a:t>TOTAL : 20 METAS</a:t>
            </a:r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adolescentes atendidos nas repúblicas, janeiro a junho/2010</a:t>
            </a:r>
            <a:endParaRPr lang="pt-BR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05799" cy="47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/>
              <a:t>Número de acolhidos com poder familiar liminarmente destituído e com poder familiar destituído, junho/2010 </a:t>
            </a:r>
            <a:endParaRPr lang="pt-BR" sz="24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00099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Motivo de desligamento dos adolescentes das 2 Repúblicas, janeiro a junho/2010</a:t>
            </a:r>
            <a:endParaRPr lang="pt-BR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851027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acolhimento dos adolescentes das Repúblicas, junho/2010</a:t>
            </a:r>
            <a:endParaRPr lang="pt-BR" sz="2800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68" y="1676400"/>
            <a:ext cx="8022132" cy="4881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smtClean="0">
                <a:solidFill>
                  <a:srgbClr val="6B6BCF"/>
                </a:solidFill>
              </a:rPr>
              <a:t>REDE DE ACOLHIMENTO INSTITUCIONAL FAMILIAR DE CRIANÇAS E ADOLESCENTES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>
              <a:buFontTx/>
              <a:buNone/>
            </a:pPr>
            <a:endParaRPr lang="pt-BR" sz="1800" b="1" dirty="0" smtClean="0"/>
          </a:p>
          <a:p>
            <a:r>
              <a:rPr lang="pt-BR" sz="2400" b="1" dirty="0" smtClean="0"/>
              <a:t>MODALIDADE CASA DE PASSAGEM</a:t>
            </a:r>
          </a:p>
          <a:p>
            <a:endParaRPr lang="pt-BR" sz="1800" b="1" dirty="0" smtClean="0"/>
          </a:p>
          <a:p>
            <a:pPr>
              <a:buFontTx/>
              <a:buNone/>
            </a:pPr>
            <a:r>
              <a:rPr lang="pt-BR" sz="2400" b="1" dirty="0" smtClean="0"/>
              <a:t>CASA DE PASSAGEM</a:t>
            </a:r>
          </a:p>
          <a:p>
            <a:r>
              <a:rPr lang="pt-BR" sz="2400" b="1" dirty="0" smtClean="0"/>
              <a:t>CASA BETEL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TOTAL : 12 METAS DIÁRIAS</a:t>
            </a:r>
          </a:p>
          <a:p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crianças/adolescentes  atendidos , janeiro a junho/2010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14537"/>
            <a:ext cx="7924800" cy="44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crianças/adolescentes por sexo, junho/2010</a:t>
            </a:r>
            <a:endParaRPr lang="pt-BR" sz="28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062" y="1905000"/>
            <a:ext cx="867196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Faixa etária dos acolhidos, junho/2010</a:t>
            </a:r>
            <a:endParaRPr lang="pt-BR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5702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acolhimento, junho/2010</a:t>
            </a:r>
            <a:endParaRPr lang="pt-BR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1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3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TRABALHO </a:t>
            </a:r>
            <a:endParaRPr lang="pt-BR" sz="32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400" b="1" smtClean="0"/>
              <a:t>MONITORAMENTO COLETIVO  OG’s e ONG’S  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400" b="1" smtClean="0"/>
              <a:t>MONITORAMENTO INDIVIDUAL / SISTEMÁTICO</a:t>
            </a:r>
          </a:p>
          <a:p>
            <a:pPr>
              <a:lnSpc>
                <a:spcPct val="150000"/>
              </a:lnSpc>
            </a:pPr>
            <a:r>
              <a:rPr lang="pt-BR" sz="2400" b="1" smtClean="0"/>
              <a:t>REVISÃO METODOLÓGICA</a:t>
            </a:r>
          </a:p>
          <a:p>
            <a:pPr>
              <a:lnSpc>
                <a:spcPct val="150000"/>
              </a:lnSpc>
            </a:pPr>
            <a:r>
              <a:rPr lang="pt-BR" sz="2400" b="1" smtClean="0"/>
              <a:t>PROCESSO DE CO-FINANCIAMENTO</a:t>
            </a:r>
          </a:p>
          <a:p>
            <a:pPr>
              <a:lnSpc>
                <a:spcPct val="150000"/>
              </a:lnSpc>
            </a:pPr>
            <a:r>
              <a:rPr lang="pt-BR" sz="2400" b="1" smtClean="0"/>
              <a:t>DIAGNÓSTICO</a:t>
            </a:r>
          </a:p>
          <a:p>
            <a:pPr>
              <a:lnSpc>
                <a:spcPct val="150000"/>
              </a:lnSpc>
            </a:pPr>
            <a:r>
              <a:rPr lang="pt-BR" sz="2400" b="1" smtClean="0"/>
              <a:t>REUNIÕES</a:t>
            </a:r>
          </a:p>
          <a:p>
            <a:pPr>
              <a:lnSpc>
                <a:spcPct val="150000"/>
              </a:lnSpc>
            </a:pPr>
            <a:r>
              <a:rPr lang="pt-BR" sz="2400" b="1" smtClean="0"/>
              <a:t>AÇÕES INTEGRADAS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Motivo dos desligamentos, janeiro a junho/2010</a:t>
            </a:r>
            <a:endParaRPr lang="pt-BR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/>
              <a:t>Tempo de permanência da criança/adolescente no serviço quando do seu desligamento,</a:t>
            </a:r>
            <a:br>
              <a:rPr lang="pt-BR" sz="2400" b="1" dirty="0" smtClean="0"/>
            </a:br>
            <a:r>
              <a:rPr lang="pt-BR" sz="2400" b="1" dirty="0" smtClean="0"/>
              <a:t> janeiro a junho 2010</a:t>
            </a:r>
            <a:endParaRPr lang="pt-BR" sz="24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06" y="1600200"/>
            <a:ext cx="878035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dirty="0" smtClean="0">
                <a:solidFill>
                  <a:srgbClr val="6B6BCF"/>
                </a:solidFill>
              </a:rPr>
              <a:t>REDE DE ACOLHIMENTO INSTITUCIONAL FAMILIAR DE CRIANÇAS E ADOLESCENTES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sz="2400" b="1" dirty="0" smtClean="0"/>
              <a:t>ACOLHIMENTO FAMILIAR</a:t>
            </a:r>
          </a:p>
          <a:p>
            <a:pPr>
              <a:buFontTx/>
              <a:buNone/>
            </a:pPr>
            <a:endParaRPr lang="pt-BR" sz="2400" b="1" dirty="0" smtClean="0"/>
          </a:p>
          <a:p>
            <a:r>
              <a:rPr lang="pt-BR" sz="2400" b="1" dirty="0" smtClean="0"/>
              <a:t>AEDHA -CONVIVER  - 15 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SAPECA – 20</a:t>
            </a:r>
          </a:p>
          <a:p>
            <a:endParaRPr lang="pt-BR" sz="1800" dirty="0" smtClean="0"/>
          </a:p>
          <a:p>
            <a:pPr>
              <a:buFontTx/>
              <a:buNone/>
            </a:pPr>
            <a:r>
              <a:rPr lang="pt-BR" sz="1800" b="1" dirty="0" smtClean="0"/>
              <a:t>     </a:t>
            </a:r>
            <a:r>
              <a:rPr lang="pt-BR" sz="2800" b="1" dirty="0" smtClean="0"/>
              <a:t>TOTAL : 35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das crianças/adolescentes acolhidos em 2010</a:t>
            </a:r>
            <a:r>
              <a:rPr lang="pt-BR" sz="3200" b="1" dirty="0" smtClean="0"/>
              <a:t> </a:t>
            </a:r>
            <a:endParaRPr lang="pt-BR" sz="2800" b="1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crianças/adolescentes  atendidos , janeiro a junho/2010</a:t>
            </a:r>
            <a:endParaRPr lang="pt-BR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4" y="1981200"/>
            <a:ext cx="85344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crianças/adolescentes por sexo, junho/2010</a:t>
            </a:r>
            <a:endParaRPr lang="pt-BR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44700"/>
            <a:ext cx="777240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Motivo do desligamento, janeiro a junho/2010</a:t>
            </a:r>
            <a:endParaRPr lang="pt-BR" sz="2800" b="1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99022"/>
            <a:ext cx="7803333" cy="467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acolhidos com poder familiar liminarmente destituído e com poder familiar destituído, junho/2010 </a:t>
            </a:r>
            <a:endParaRPr lang="pt-BR" sz="28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1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Tempo de acolhimento das crianças e adolescentes, junho/2010</a:t>
            </a:r>
            <a:endParaRPr lang="pt-BR" sz="28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/>
              <a:t>Tempo de permanência da criança/adolescente no serviço quando  do </a:t>
            </a:r>
            <a:br>
              <a:rPr lang="pt-BR" sz="2400" b="1" dirty="0" smtClean="0"/>
            </a:br>
            <a:r>
              <a:rPr lang="pt-BR" sz="2400" b="1" dirty="0" smtClean="0"/>
              <a:t>desligamento, janeiro a junho/2010</a:t>
            </a:r>
            <a:endParaRPr lang="pt-BR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47874"/>
            <a:ext cx="80010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CONTEUDO DO INSTRUMENTAL preenchimento via web</a:t>
            </a: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228600" indent="-228600" algn="just">
              <a:lnSpc>
                <a:spcPct val="90000"/>
              </a:lnSpc>
              <a:buClr>
                <a:srgbClr val="008080"/>
              </a:buClr>
              <a:buSzPct val="75000"/>
              <a:buFont typeface="Wingdings" pitchFamily="2" charset="2"/>
              <a:buChar char="Ø"/>
            </a:pPr>
            <a:r>
              <a:rPr lang="pt-BR" sz="2000" b="1" smtClean="0"/>
              <a:t>Cadastro Institucional </a:t>
            </a:r>
          </a:p>
          <a:p>
            <a:pPr marL="228600" indent="-228600" algn="just">
              <a:lnSpc>
                <a:spcPct val="90000"/>
              </a:lnSpc>
              <a:buClr>
                <a:schemeClr val="tx1"/>
              </a:buClr>
              <a:buSzPct val="75000"/>
              <a:buFontTx/>
              <a:buNone/>
            </a:pPr>
            <a:endParaRPr lang="pt-BR" sz="2000" b="1" smtClean="0"/>
          </a:p>
          <a:p>
            <a:pPr marL="228600" indent="-228600" algn="just">
              <a:lnSpc>
                <a:spcPct val="90000"/>
              </a:lnSpc>
              <a:buClr>
                <a:srgbClr val="008080"/>
              </a:buClr>
              <a:buSzPct val="75000"/>
              <a:buFont typeface="Wingdings" pitchFamily="2" charset="2"/>
              <a:buChar char="Ø"/>
            </a:pPr>
            <a:r>
              <a:rPr lang="pt-BR" sz="2000" b="1" smtClean="0"/>
              <a:t> Execução de metas co-financiadas e realizadas</a:t>
            </a:r>
          </a:p>
          <a:p>
            <a:pPr marL="228600" indent="-228600" algn="just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endParaRPr lang="pt-BR" sz="2000" b="1" smtClean="0"/>
          </a:p>
          <a:p>
            <a:pPr marL="228600" indent="-228600" algn="just">
              <a:lnSpc>
                <a:spcPct val="90000"/>
              </a:lnSpc>
              <a:buClr>
                <a:srgbClr val="008080"/>
              </a:buClr>
              <a:buSzPct val="75000"/>
              <a:buFont typeface="Wingdings" pitchFamily="2" charset="2"/>
              <a:buChar char="Ø"/>
            </a:pPr>
            <a:r>
              <a:rPr lang="pt-BR" sz="2000" b="1" smtClean="0"/>
              <a:t> Quadro de RH</a:t>
            </a:r>
          </a:p>
          <a:p>
            <a:pPr marL="228600" indent="-228600" algn="just">
              <a:lnSpc>
                <a:spcPct val="90000"/>
              </a:lnSpc>
              <a:buSzPct val="75000"/>
              <a:buFontTx/>
              <a:buNone/>
            </a:pPr>
            <a:endParaRPr lang="pt-BR" sz="2000" b="1" smtClean="0"/>
          </a:p>
          <a:p>
            <a:pPr marL="228600" indent="-228600" algn="just">
              <a:lnSpc>
                <a:spcPct val="90000"/>
              </a:lnSpc>
              <a:buClr>
                <a:srgbClr val="008080"/>
              </a:buClr>
              <a:buSzPct val="75000"/>
              <a:buFont typeface="Wingdings" pitchFamily="2" charset="2"/>
              <a:buChar char="Ø"/>
            </a:pPr>
            <a:r>
              <a:rPr lang="pt-BR" sz="2000" b="1" smtClean="0"/>
              <a:t> Reuniões de gestão institucional e técnica</a:t>
            </a:r>
          </a:p>
          <a:p>
            <a:pPr marL="228600" indent="-228600" algn="just">
              <a:lnSpc>
                <a:spcPct val="90000"/>
              </a:lnSpc>
              <a:buSzPct val="75000"/>
              <a:buFontTx/>
              <a:buBlip>
                <a:blip r:embed="rId2"/>
              </a:buBlip>
            </a:pPr>
            <a:endParaRPr lang="pt-BR" sz="2000" b="1" smtClean="0"/>
          </a:p>
          <a:p>
            <a:pPr marL="228600" indent="-228600" algn="just">
              <a:lnSpc>
                <a:spcPct val="90000"/>
              </a:lnSpc>
              <a:buClr>
                <a:srgbClr val="008080"/>
              </a:buClr>
              <a:buSzPct val="75000"/>
              <a:buFont typeface="Wingdings" pitchFamily="2" charset="2"/>
              <a:buChar char="Ø"/>
            </a:pPr>
            <a:r>
              <a:rPr lang="pt-BR" sz="2000" b="1" smtClean="0"/>
              <a:t> Perfil da população atendida</a:t>
            </a:r>
          </a:p>
          <a:p>
            <a:pPr marL="228600" indent="-228600" algn="just">
              <a:lnSpc>
                <a:spcPct val="90000"/>
              </a:lnSpc>
              <a:buSzPct val="75000"/>
            </a:pPr>
            <a:endParaRPr lang="pt-BR" sz="2000" b="1" smtClean="0"/>
          </a:p>
          <a:p>
            <a:pPr marL="228600" indent="-228600">
              <a:lnSpc>
                <a:spcPct val="90000"/>
              </a:lnSpc>
              <a:buClr>
                <a:srgbClr val="008080"/>
              </a:buClr>
              <a:buSzPct val="75000"/>
              <a:buFont typeface="Wingdings" pitchFamily="2" charset="2"/>
              <a:buChar char="Ø"/>
            </a:pPr>
            <a:r>
              <a:rPr lang="pt-BR" sz="2000" b="1" smtClean="0"/>
              <a:t> Metodologia utilizada: ações realizadas diretamente com os                                                         usuários e com o grupo familiar no território</a:t>
            </a:r>
          </a:p>
          <a:p>
            <a:pPr marL="228600" indent="-228600" algn="just">
              <a:lnSpc>
                <a:spcPct val="90000"/>
              </a:lnSpc>
              <a:buSzPct val="75000"/>
            </a:pPr>
            <a:endParaRPr lang="pt-BR" sz="2000" b="1" smtClean="0"/>
          </a:p>
          <a:p>
            <a:pPr marL="228600" indent="-228600" algn="just">
              <a:lnSpc>
                <a:spcPct val="90000"/>
              </a:lnSpc>
              <a:buClr>
                <a:srgbClr val="008080"/>
              </a:buClr>
              <a:buSzPct val="75000"/>
              <a:buFont typeface="Wingdings" pitchFamily="2" charset="2"/>
              <a:buChar char="Ø"/>
            </a:pPr>
            <a:r>
              <a:rPr lang="pt-BR" sz="2000" b="1" smtClean="0"/>
              <a:t>  Avaliação de resultados obtidos</a:t>
            </a:r>
            <a:endParaRPr lang="pt-BR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i="1" dirty="0" smtClean="0">
                <a:solidFill>
                  <a:srgbClr val="6B6BCF"/>
                </a:solidFill>
              </a:rPr>
              <a:t>REDE DE ACOLHIMENTO INSTITUCIONAL FAMILIAR DE CRIANÇAS E ADOLESCENTES</a:t>
            </a:r>
            <a:endParaRPr lang="pt-BR" sz="2800" dirty="0" smtClean="0"/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sz="2800" b="1" dirty="0" smtClean="0"/>
              <a:t>CASA LAR</a:t>
            </a:r>
          </a:p>
          <a:p>
            <a:r>
              <a:rPr lang="pt-BR" sz="2400" b="1" dirty="0" smtClean="0"/>
              <a:t>AMIC - CASA LAR  - 9 </a:t>
            </a:r>
          </a:p>
          <a:p>
            <a:r>
              <a:rPr lang="pt-BR" sz="2400" b="1" dirty="0" smtClean="0"/>
              <a:t>ALDEIAS INFANTIS SOS BRASIL  - CASA 1   - 9 </a:t>
            </a:r>
          </a:p>
          <a:p>
            <a:r>
              <a:rPr lang="pt-BR" sz="2400" b="1" dirty="0" smtClean="0"/>
              <a:t>ALDEIAS INFANTIS SOS BRASIL - CASA 2   - 9 </a:t>
            </a:r>
          </a:p>
          <a:p>
            <a:r>
              <a:rPr lang="pt-BR" sz="2400" b="1" dirty="0" smtClean="0"/>
              <a:t>ALDEIAS INFANTIS SOS BRASIL - CASA 3   - 9 </a:t>
            </a:r>
          </a:p>
          <a:p>
            <a:r>
              <a:rPr lang="pt-BR" sz="2400" b="1" dirty="0" smtClean="0"/>
              <a:t>ALDEIAS INFANTIS SOS BRASIL  - CASA 4   - 9</a:t>
            </a:r>
          </a:p>
          <a:p>
            <a:endParaRPr lang="pt-BR" sz="2400" b="1" dirty="0" smtClean="0"/>
          </a:p>
          <a:p>
            <a:pPr>
              <a:buFontTx/>
              <a:buNone/>
            </a:pPr>
            <a:r>
              <a:rPr lang="pt-BR" sz="2400" b="1" dirty="0" smtClean="0"/>
              <a:t>     TOTAL: 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Total de crianças/adolescentes atendidas, janeiro a junho/2010</a:t>
            </a:r>
            <a:endParaRPr lang="pt-BR" sz="2800" b="1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1"/>
            <a:ext cx="8382017" cy="437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Número de acolhidos com poder familiar liminarmente destituído e com poder familiar destituído, junho 2010</a:t>
            </a:r>
            <a:endParaRPr lang="pt-BR" sz="2800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dirty="0" smtClean="0"/>
              <a:t>Grupo de irmãos com poder familiar liminarmente destituído e com poder familiar destituído, junho/2010</a:t>
            </a:r>
            <a:endParaRPr lang="pt-BR" sz="24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1"/>
            <a:ext cx="8305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371600" y="2286000"/>
            <a:ext cx="7239000" cy="1417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b="1"/>
              <a:t>Obrigada!</a:t>
            </a:r>
          </a:p>
          <a:p>
            <a:pPr>
              <a:spcBef>
                <a:spcPct val="50000"/>
              </a:spcBef>
            </a:pPr>
            <a:endParaRPr lang="pt-BR" sz="2400" b="1"/>
          </a:p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295400" y="3352800"/>
            <a:ext cx="7162800" cy="210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/>
              <a:t>PMC</a:t>
            </a:r>
            <a:r>
              <a:rPr lang="en-US" sz="2400" b="1"/>
              <a:t>/SMCAIS/</a:t>
            </a:r>
            <a:r>
              <a:rPr lang="pt-BR" sz="2400" b="1"/>
              <a:t>CSAC</a:t>
            </a:r>
          </a:p>
          <a:p>
            <a:pPr>
              <a:spcBef>
                <a:spcPct val="50000"/>
              </a:spcBef>
            </a:pPr>
            <a:r>
              <a:rPr lang="pt-BR" sz="2400" b="1"/>
              <a:t>Maria Lucia Lopes Debbani  </a:t>
            </a:r>
          </a:p>
          <a:p>
            <a:pPr>
              <a:spcBef>
                <a:spcPct val="50000"/>
              </a:spcBef>
            </a:pPr>
            <a:r>
              <a:rPr lang="pt-BR" sz="2400" b="1"/>
              <a:t>csac.ucha.debbani@gmail.com</a:t>
            </a:r>
            <a:endParaRPr lang="en-US" sz="2400" b="1"/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pt-BR" sz="2400" b="1" i="1" dirty="0" smtClean="0"/>
              <a:t>REORDENAMENTO DOS SERVIÇOS DE ACOLHIMENTO PARA CRIANÇAS E ADOLESCENTES</a:t>
            </a:r>
            <a:endParaRPr lang="pt-BR" sz="24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5029200"/>
          </a:xfrm>
        </p:spPr>
        <p:txBody>
          <a:bodyPr/>
          <a:lstStyle/>
          <a:p>
            <a:pPr lvl="0"/>
            <a:r>
              <a:rPr lang="pt-BR" sz="2000" b="1" i="1" dirty="0" err="1" smtClean="0"/>
              <a:t>Reordenamento</a:t>
            </a:r>
            <a:r>
              <a:rPr lang="pt-BR" sz="2000" b="1" i="1" dirty="0" smtClean="0"/>
              <a:t>: Diretriz do PNCFC</a:t>
            </a:r>
          </a:p>
          <a:p>
            <a:pPr lvl="0"/>
            <a:endParaRPr lang="pt-BR" sz="2000" b="1" i="1" dirty="0" smtClean="0"/>
          </a:p>
          <a:p>
            <a:pPr lvl="0"/>
            <a:r>
              <a:rPr lang="pt-BR" sz="2000" b="1" i="1" dirty="0" smtClean="0"/>
              <a:t>Descompasso existente entre a legislação e a realidade dos serviços</a:t>
            </a:r>
            <a:r>
              <a:rPr lang="pt-BR" sz="2000" dirty="0" smtClean="0"/>
              <a:t> de acolhimento para crianças e adolescentes</a:t>
            </a:r>
          </a:p>
          <a:p>
            <a:pPr lvl="0"/>
            <a:endParaRPr lang="pt-BR" sz="2000" dirty="0" smtClean="0"/>
          </a:p>
          <a:p>
            <a:pPr lvl="0"/>
            <a:r>
              <a:rPr lang="pt-BR" sz="2000" b="1" i="1" dirty="0" smtClean="0"/>
              <a:t>Grandes desafio</a:t>
            </a:r>
            <a:r>
              <a:rPr lang="pt-BR" sz="2000" dirty="0" smtClean="0"/>
              <a:t>:  reordenar os serviços de acolhimento e </a:t>
            </a:r>
            <a:r>
              <a:rPr lang="pt-BR" sz="2000" b="1" i="1" dirty="0" smtClean="0"/>
              <a:t>romper com práticas incompatíveis com os marcos regulatórios vigentes</a:t>
            </a:r>
          </a:p>
          <a:p>
            <a:pPr lvl="0"/>
            <a:endParaRPr lang="pt-BR" sz="2000" b="1" i="1" dirty="0" smtClean="0"/>
          </a:p>
          <a:p>
            <a:pPr lvl="0"/>
            <a:r>
              <a:rPr lang="pt-BR" sz="2000" dirty="0" smtClean="0"/>
              <a:t>Conhecer a realidade para implantar os novos paradigmas que trazem o </a:t>
            </a:r>
            <a:r>
              <a:rPr lang="pt-BR" sz="2000" dirty="0" err="1" smtClean="0"/>
              <a:t>reordenamento</a:t>
            </a:r>
            <a:endParaRPr lang="pt-BR" sz="2000" dirty="0" smtClean="0"/>
          </a:p>
          <a:p>
            <a:pPr lvl="0"/>
            <a:endParaRPr lang="pt-BR" sz="2000" dirty="0" smtClean="0"/>
          </a:p>
          <a:p>
            <a:pPr lvl="0"/>
            <a:r>
              <a:rPr lang="pt-BR" sz="2000" dirty="0" smtClean="0"/>
              <a:t>Fonte dos dados apresentados PMC/SMCAIS/CSAC</a:t>
            </a:r>
          </a:p>
          <a:p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b="1" i="1" smtClean="0"/>
              <a:t>PROGRAMA DE ACOLHIMENTO INSTITUCIONAL E FAMILIAR PARA CRIANÇAS E ADOLESCENTES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b="1" dirty="0" smtClean="0"/>
              <a:t>Rede </a:t>
            </a:r>
            <a:r>
              <a:rPr lang="pt-BR" sz="2400" b="1" dirty="0" err="1" smtClean="0"/>
              <a:t>socioassistencial</a:t>
            </a:r>
            <a:r>
              <a:rPr lang="pt-BR" sz="2400" b="1" dirty="0" smtClean="0"/>
              <a:t> formada por 20 unidades executoras totalizando 504 metas, nas seguintes modalidades:</a:t>
            </a:r>
          </a:p>
          <a:p>
            <a:r>
              <a:rPr lang="pt-BR" sz="2400" b="1" dirty="0" smtClean="0"/>
              <a:t>Abrigo  ( 6 unidades </a:t>
            </a:r>
            <a:r>
              <a:rPr lang="pt-BR" sz="2400" b="1" dirty="0" err="1" smtClean="0"/>
              <a:t>ONG’s</a:t>
            </a:r>
            <a:r>
              <a:rPr lang="pt-BR" sz="2400" b="1" dirty="0" smtClean="0"/>
              <a:t> e 1 OG)</a:t>
            </a:r>
          </a:p>
          <a:p>
            <a:r>
              <a:rPr lang="pt-BR" sz="2400" b="1" dirty="0" smtClean="0"/>
              <a:t>Abrigo especializado ( 2 unidades </a:t>
            </a:r>
            <a:r>
              <a:rPr lang="pt-BR" sz="2400" b="1" dirty="0" err="1" smtClean="0"/>
              <a:t>ONG’s</a:t>
            </a:r>
            <a:r>
              <a:rPr lang="pt-BR" sz="2400" b="1" dirty="0" smtClean="0"/>
              <a:t>)</a:t>
            </a:r>
          </a:p>
          <a:p>
            <a:r>
              <a:rPr lang="pt-BR" sz="2400" b="1" dirty="0" smtClean="0"/>
              <a:t>Família acolhedora ( 1 unidade ONG e 1 OG)</a:t>
            </a:r>
          </a:p>
          <a:p>
            <a:r>
              <a:rPr lang="pt-BR" sz="2400" b="1" dirty="0" smtClean="0"/>
              <a:t>Casa de Passagem ( 1 unidades ONG)</a:t>
            </a:r>
          </a:p>
          <a:p>
            <a:r>
              <a:rPr lang="pt-BR" sz="2400" b="1" dirty="0" smtClean="0"/>
              <a:t>Pernoite Protegido ( 1 unidade ONG)</a:t>
            </a:r>
          </a:p>
          <a:p>
            <a:r>
              <a:rPr lang="pt-BR" sz="2400" b="1" dirty="0" smtClean="0"/>
              <a:t>Republica ( 2 unidades </a:t>
            </a:r>
            <a:r>
              <a:rPr lang="pt-BR" sz="2400" b="1" dirty="0" err="1" smtClean="0"/>
              <a:t>ONG’s</a:t>
            </a:r>
            <a:r>
              <a:rPr lang="pt-BR" sz="2400" b="1" dirty="0" smtClean="0"/>
              <a:t>)</a:t>
            </a:r>
          </a:p>
          <a:p>
            <a:r>
              <a:rPr lang="pt-BR" sz="2400" b="1" dirty="0" smtClean="0"/>
              <a:t>Casa Lar ( 5 unidades </a:t>
            </a:r>
            <a:r>
              <a:rPr lang="pt-BR" sz="2400" b="1" dirty="0" err="1" smtClean="0"/>
              <a:t>ONG’s</a:t>
            </a:r>
            <a:r>
              <a:rPr lang="pt-BR" b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pt-BR" sz="28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REDE DE ACOLHIMENTO INSTITUCIONAL FAMILIAR DE CRIANÇAS E ADOLESCENTES</a:t>
            </a:r>
            <a:endParaRPr lang="pt-BR" sz="2800" dirty="0"/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pt-BR" sz="2800" b="1" dirty="0" smtClean="0"/>
              <a:t>MODALIDADE ABRIGO</a:t>
            </a:r>
            <a:endParaRPr lang="pt-BR" sz="2800" dirty="0" smtClean="0"/>
          </a:p>
          <a:p>
            <a:endParaRPr lang="pt-BR" sz="2400" dirty="0" smtClean="0"/>
          </a:p>
          <a:p>
            <a:r>
              <a:rPr lang="pt-BR" sz="2400" b="1" dirty="0" smtClean="0"/>
              <a:t>LAR DA CRIANÇA FELIZ - 60 </a:t>
            </a:r>
          </a:p>
          <a:p>
            <a:r>
              <a:rPr lang="pt-BR" sz="2400" b="1" dirty="0" smtClean="0"/>
              <a:t>CIDADE DOS MENINOS  -112 </a:t>
            </a:r>
          </a:p>
          <a:p>
            <a:r>
              <a:rPr lang="pt-BR" sz="2400" b="1" dirty="0" smtClean="0"/>
              <a:t>CIDADE DAS MENINAS   - 86 </a:t>
            </a:r>
          </a:p>
          <a:p>
            <a:r>
              <a:rPr lang="pt-BR" sz="2400" b="1" dirty="0" smtClean="0"/>
              <a:t>AEDHA - CONVÍVIO I  - 25 </a:t>
            </a:r>
          </a:p>
          <a:p>
            <a:r>
              <a:rPr lang="pt-BR" sz="2400" b="1" dirty="0" smtClean="0"/>
              <a:t>AEDHA - CONVÍVIO II  - 25 </a:t>
            </a:r>
          </a:p>
          <a:p>
            <a:r>
              <a:rPr lang="pt-BR" sz="2400" b="1" dirty="0" smtClean="0"/>
              <a:t>UAI - CORSINI  - 20  </a:t>
            </a:r>
          </a:p>
          <a:p>
            <a:r>
              <a:rPr lang="pt-BR" sz="2400" b="1" dirty="0" smtClean="0"/>
              <a:t>CMPCA – 25</a:t>
            </a:r>
          </a:p>
          <a:p>
            <a:endParaRPr lang="pt-BR" sz="2800" b="1" dirty="0" smtClean="0"/>
          </a:p>
          <a:p>
            <a:pPr>
              <a:buFontTx/>
              <a:buNone/>
            </a:pPr>
            <a:r>
              <a:rPr lang="pt-BR" sz="2800" b="1" dirty="0" smtClean="0"/>
              <a:t>     TOTAL : 353 METAS</a:t>
            </a:r>
          </a:p>
          <a:p>
            <a:pPr>
              <a:buFontTx/>
              <a:buNone/>
            </a:pPr>
            <a:endParaRPr lang="pt-BR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15963"/>
          </a:xfrm>
        </p:spPr>
        <p:txBody>
          <a:bodyPr/>
          <a:lstStyle/>
          <a:p>
            <a:r>
              <a:rPr lang="pt-BR" sz="2800" b="1" dirty="0" smtClean="0"/>
              <a:t>Número de atendidos no período de janeiro a junho/2010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0" y="1254798"/>
            <a:ext cx="8998180" cy="545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1957</TotalTime>
  <Words>906</Words>
  <Application>Microsoft Office PowerPoint</Application>
  <PresentationFormat>Apresentação na tela (4:3)</PresentationFormat>
  <Paragraphs>164</Paragraphs>
  <Slides>54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6" baseType="lpstr">
      <vt:lpstr>Design padrão</vt:lpstr>
      <vt:lpstr>Worksheet</vt:lpstr>
      <vt:lpstr>Slide 1</vt:lpstr>
      <vt:lpstr>Slide 2</vt:lpstr>
      <vt:lpstr> Objetivo Geral </vt:lpstr>
      <vt:lpstr>METODOLOGIA DE TRABALHO </vt:lpstr>
      <vt:lpstr>CONTEUDO DO INSTRUMENTAL preenchimento via web</vt:lpstr>
      <vt:lpstr>REORDENAMENTO DOS SERVIÇOS DE ACOLHIMENTO PARA CRIANÇAS E ADOLESCENTES</vt:lpstr>
      <vt:lpstr>PROGRAMA DE ACOLHIMENTO INSTITUCIONAL E FAMILIAR PARA CRIANÇAS E ADOLESCENTES</vt:lpstr>
      <vt:lpstr>REDE DE ACOLHIMENTO INSTITUCIONAL FAMILIAR DE CRIANÇAS E ADOLESCENTES</vt:lpstr>
      <vt:lpstr>Número de atendidos no período de janeiro a junho/2010</vt:lpstr>
      <vt:lpstr>Número das crianças/adolescentes acolhidos em 2010 </vt:lpstr>
      <vt:lpstr>Número de crianças e adolescentes por sexo, junho 2010</vt:lpstr>
      <vt:lpstr>Tempo de permanência da criança/adolescente no serviço quando  do  desligamento, janeiro a junho/2010</vt:lpstr>
      <vt:lpstr>Faixa etária dos acolhidos, junho/2010</vt:lpstr>
      <vt:lpstr>Tempo de acolhimento das crianças e adolescentes, junho/2010</vt:lpstr>
      <vt:lpstr>Número de acolhidos com poder familiar liminarmente destituído e com poder familiar  destituído, junho/2010</vt:lpstr>
      <vt:lpstr>Motivo dos desligamentos  janeiro a junho/2010</vt:lpstr>
      <vt:lpstr>Grupo de irmãos com poder familiar liminarmente destituído e com poder familiar destituído, junho/2010</vt:lpstr>
      <vt:lpstr>REDE DE ACOLHIMENTO INSTITUCIONAL FAMILIAR DE CRIANÇAS E ADOLESCENTES</vt:lpstr>
      <vt:lpstr>Número de atendidos no período de janeiro a junho/2010</vt:lpstr>
      <vt:lpstr>Motivo dos desligamentos dos 2 abrigos especializados, janeiro a junho/2010</vt:lpstr>
      <vt:lpstr>Tempo de permanência dos adolescentes no serviço quando  do  desligamento, janeiro a junho/2010</vt:lpstr>
      <vt:lpstr>Tempo de acolhimento dos adolescentes do abrigo especializado masculino, junho/2010</vt:lpstr>
      <vt:lpstr>Tempo de acolhimento das adolescentes do abrigo especializado feminino, junho/2010</vt:lpstr>
      <vt:lpstr>REDE DE ACOLHIMENTO INSTITUCIONAL FAMILIAR DE CRIANÇAS E ADOLESCENTES</vt:lpstr>
      <vt:lpstr>Número de crianças/adolescentes atendidos no pernoite, janeiro a junho/2010</vt:lpstr>
      <vt:lpstr>Número de atendimentos por período/sexo, junho/2010</vt:lpstr>
      <vt:lpstr>Motivo dos desligamentos,  janeiro a junho/2010</vt:lpstr>
      <vt:lpstr>Número de adolescentes acolhidos por faixa etária/sexo , junho/2010</vt:lpstr>
      <vt:lpstr>Tempo de permanência da criança/adolescente no serviço quando do seu desligamento,  janeiro a junho 2010</vt:lpstr>
      <vt:lpstr>REDE DE ACOLHIMENTO INSTITUCIONAL FAMILIAR DE CRIANÇAS E ADOLESCENTES</vt:lpstr>
      <vt:lpstr>Número de adolescentes atendidos nas repúblicas, janeiro a junho/2010</vt:lpstr>
      <vt:lpstr>Número de acolhidos com poder familiar liminarmente destituído e com poder familiar destituído, junho/2010 </vt:lpstr>
      <vt:lpstr>Motivo de desligamento dos adolescentes das 2 Repúblicas, janeiro a junho/2010</vt:lpstr>
      <vt:lpstr>Tempo de acolhimento dos adolescentes das Repúblicas, junho/2010</vt:lpstr>
      <vt:lpstr>REDE DE ACOLHIMENTO INSTITUCIONAL FAMILIAR DE CRIANÇAS E ADOLESCENTES</vt:lpstr>
      <vt:lpstr>Número de crianças/adolescentes  atendidos , janeiro a junho/2010</vt:lpstr>
      <vt:lpstr>Número de crianças/adolescentes por sexo, junho/2010</vt:lpstr>
      <vt:lpstr>Faixa etária dos acolhidos, junho/2010</vt:lpstr>
      <vt:lpstr>Tempo de acolhimento, junho/2010</vt:lpstr>
      <vt:lpstr>Motivo dos desligamentos, janeiro a junho/2010</vt:lpstr>
      <vt:lpstr>Tempo de permanência da criança/adolescente no serviço quando do seu desligamento,  janeiro a junho 2010</vt:lpstr>
      <vt:lpstr>REDE DE ACOLHIMENTO INSTITUCIONAL FAMILIAR DE CRIANÇAS E ADOLESCENTES</vt:lpstr>
      <vt:lpstr>Número das crianças/adolescentes acolhidos em 2010 </vt:lpstr>
      <vt:lpstr>Número de crianças/adolescentes  atendidos , janeiro a junho/2010</vt:lpstr>
      <vt:lpstr>Número de crianças/adolescentes por sexo, junho/2010</vt:lpstr>
      <vt:lpstr>Motivo do desligamento, janeiro a junho/2010</vt:lpstr>
      <vt:lpstr>Número de acolhidos com poder familiar liminarmente destituído e com poder familiar destituído, junho/2010 </vt:lpstr>
      <vt:lpstr>Tempo de acolhimento das crianças e adolescentes, junho/2010</vt:lpstr>
      <vt:lpstr>Tempo de permanência da criança/adolescente no serviço quando  do  desligamento, janeiro a junho/2010</vt:lpstr>
      <vt:lpstr>REDE DE ACOLHIMENTO INSTITUCIONAL FAMILIAR DE CRIANÇAS E ADOLESCENTES</vt:lpstr>
      <vt:lpstr>Total de crianças/adolescentes atendidas, janeiro a junho/2010</vt:lpstr>
      <vt:lpstr>Número de acolhidos com poder familiar liminarmente destituído e com poder familiar destituído, junho 2010</vt:lpstr>
      <vt:lpstr>Grupo de irmãos com poder familiar liminarmente destituído e com poder familiar destituído, junho/2010</vt:lpstr>
      <vt:lpstr>Slide 54</vt:lpstr>
    </vt:vector>
  </TitlesOfParts>
  <Company>MED600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</dc:creator>
  <cp:lastModifiedBy>UCHA</cp:lastModifiedBy>
  <cp:revision>221</cp:revision>
  <dcterms:created xsi:type="dcterms:W3CDTF">2007-09-10T13:35:25Z</dcterms:created>
  <dcterms:modified xsi:type="dcterms:W3CDTF">2010-09-09T00:22:18Z</dcterms:modified>
</cp:coreProperties>
</file>